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8" r:id="rId15"/>
    <p:sldId id="273" r:id="rId16"/>
    <p:sldId id="274" r:id="rId17"/>
    <p:sldId id="275" r:id="rId18"/>
    <p:sldId id="265" r:id="rId19"/>
    <p:sldId id="267" r:id="rId20"/>
    <p:sldId id="276" r:id="rId21"/>
    <p:sldId id="26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76431"/>
  </p:normalViewPr>
  <p:slideViewPr>
    <p:cSldViewPr snapToGrid="0" snapToObjects="1">
      <p:cViewPr>
        <p:scale>
          <a:sx n="96" d="100"/>
          <a:sy n="96" d="100"/>
        </p:scale>
        <p:origin x="8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www.elprocus.com/passive-infrared-pir-sensor-with-applications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www.eclipse.org/paho/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8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DHT11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Temparature</a:t>
            </a:r>
            <a:r>
              <a:rPr lang="en-US" dirty="0" smtClean="0"/>
              <a:t>/ humidity sensor</a:t>
            </a:r>
          </a:p>
          <a:p>
            <a:pPr marL="228600" indent="-228600">
              <a:buAutoNum type="arabicPeriod"/>
            </a:pPr>
            <a:r>
              <a:rPr lang="en-US" dirty="0" smtClean="0"/>
              <a:t>Door Sensor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reed switch and one magnet, creating a closed circuit. If someone opens an armed door or window, the magnet is pulled away from the switch, which breaks the circuit and triggers an event.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sensor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between objects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Passive Infrared Sensor 120 degree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light sensor- resistance decrease when exposed exposed to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LEDs are the easiest way to simulate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matter is getting</a:t>
            </a:r>
            <a:r>
              <a:rPr lang="en-US" baseline="0" dirty="0" smtClean="0"/>
              <a:t> the pin high or low according to our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Reason: Limitation of demo </a:t>
            </a:r>
            <a:r>
              <a:rPr lang="mr-IN" dirty="0" smtClean="0"/>
              <a:t>–</a:t>
            </a:r>
            <a:r>
              <a:rPr lang="en-US" dirty="0" err="1" smtClean="0"/>
              <a:t>ing</a:t>
            </a:r>
            <a:r>
              <a:rPr lang="en-US" dirty="0" smtClean="0"/>
              <a:t> garage door open and other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 you see</a:t>
            </a:r>
            <a:r>
              <a:rPr lang="en-US" sz="1200" baseline="0" dirty="0" smtClean="0"/>
              <a:t> I have listed about 4 different microcontrollers those can be placed anywhere in the world, They need a simple protocol to talk to each other.</a:t>
            </a:r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</a:t>
            </a:r>
            <a:r>
              <a:rPr lang="en-US" baseline="0" dirty="0" smtClean="0"/>
              <a:t>project uses </a:t>
            </a:r>
            <a:r>
              <a:rPr lang="en-US" baseline="0" dirty="0" err="1" smtClean="0"/>
              <a:t>MQTTfx</a:t>
            </a:r>
            <a:r>
              <a:rPr lang="en-US" baseline="0" dirty="0" smtClean="0"/>
              <a:t> for debugging MQTT messages.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MQTT.fx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MQTT Client written in Java based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Eclipse Paho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red and blue are clients.</a:t>
            </a:r>
          </a:p>
          <a:p>
            <a:endParaRPr lang="en-US" dirty="0" smtClean="0"/>
          </a:p>
          <a:p>
            <a:r>
              <a:rPr lang="en-US" dirty="0" smtClean="0"/>
              <a:t>The client that publishes is called publisher.</a:t>
            </a:r>
          </a:p>
          <a:p>
            <a:r>
              <a:rPr lang="en-US" dirty="0" smtClean="0"/>
              <a:t>All those receives is called subscribers</a:t>
            </a:r>
          </a:p>
          <a:p>
            <a:endParaRPr lang="en-US" dirty="0" smtClean="0"/>
          </a:p>
          <a:p>
            <a:r>
              <a:rPr lang="en-US" dirty="0" smtClean="0"/>
              <a:t>Topic</a:t>
            </a:r>
            <a:r>
              <a:rPr lang="en-US" baseline="0" dirty="0" smtClean="0"/>
              <a:t> is a string word and is hierarchical meaning:   home -&gt; living room -&gt;light or home -&gt; living room -&gt; TV will be represented as /home/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/light or 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7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1845734"/>
            <a:ext cx="6359525" cy="4242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BCM43438 wireless LAN and Bluetooth Low Energy (BLE) on </a:t>
            </a:r>
            <a:r>
              <a:rPr lang="en-US" dirty="0" smtClean="0"/>
              <a:t>board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Quad </a:t>
            </a:r>
            <a:r>
              <a:rPr lang="en-US" dirty="0"/>
              <a:t>Core 1.2GHz Broadcom BCM2837 64bit </a:t>
            </a:r>
            <a:r>
              <a:rPr lang="en-US" dirty="0" smtClean="0"/>
              <a:t>CPU</a:t>
            </a:r>
          </a:p>
          <a:p>
            <a:pPr>
              <a:buFont typeface="Wingdings" charset="2"/>
              <a:buChar char="Ø"/>
            </a:pPr>
            <a:r>
              <a:rPr lang="en-US" dirty="0"/>
              <a:t>Features: GPIO, UART, I2C and </a:t>
            </a:r>
            <a:r>
              <a:rPr lang="en-US" dirty="0" smtClean="0"/>
              <a:t>SPI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1GB 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40-pin extended GPIO</a:t>
            </a:r>
          </a:p>
          <a:p>
            <a:pPr>
              <a:buFont typeface="Wingdings" charset="2"/>
              <a:buChar char="Ø"/>
            </a:pPr>
            <a:r>
              <a:rPr lang="en-US" dirty="0"/>
              <a:t>4 USB 2 ports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Runs Linux and Node RED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37" y="2057768"/>
            <a:ext cx="7589963" cy="42693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897" y="1878864"/>
            <a:ext cx="5449294" cy="438116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Processor</a:t>
            </a:r>
            <a:r>
              <a:rPr lang="en-US" dirty="0"/>
              <a:t>: 22 nm Intel® </a:t>
            </a:r>
            <a:r>
              <a:rPr lang="en-US" dirty="0" err="1"/>
              <a:t>SoC</a:t>
            </a:r>
            <a:r>
              <a:rPr lang="en-US" dirty="0"/>
              <a:t> that includes a dual-core, dual-threaded Intel® Atom™ CPU at 500 MHz and a </a:t>
            </a:r>
            <a:r>
              <a:rPr lang="en-US" dirty="0" smtClean="0"/>
              <a:t>32-bitIntel</a:t>
            </a:r>
            <a:r>
              <a:rPr lang="en-US" dirty="0"/>
              <a:t>® Quark™ microcontroller at 100 </a:t>
            </a:r>
            <a:r>
              <a:rPr lang="en-US" dirty="0" smtClean="0"/>
              <a:t>MHz</a:t>
            </a:r>
            <a:endParaRPr lang="en-US" u="sng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RAM: </a:t>
            </a:r>
            <a:r>
              <a:rPr lang="it-IT" dirty="0"/>
              <a:t>1 </a:t>
            </a:r>
            <a:r>
              <a:rPr lang="it-IT" dirty="0" smtClean="0"/>
              <a:t>GB</a:t>
            </a:r>
          </a:p>
          <a:p>
            <a:pPr>
              <a:buFont typeface="Wingdings" charset="2"/>
              <a:buChar char="Ø"/>
            </a:pPr>
            <a:r>
              <a:rPr lang="it-IT" dirty="0" smtClean="0"/>
              <a:t>Wireless: </a:t>
            </a:r>
            <a:r>
              <a:rPr lang="en-US" dirty="0"/>
              <a:t>Dual-band (2.4 and 5 GHz) IEEE </a:t>
            </a:r>
            <a:r>
              <a:rPr lang="en-US" dirty="0" smtClean="0"/>
              <a:t>802.11a/b/g/n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 general purpose </a:t>
            </a:r>
            <a:r>
              <a:rPr lang="en-US" dirty="0" smtClean="0"/>
              <a:t>GPIO features:  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SD </a:t>
            </a:r>
            <a:r>
              <a:rPr lang="en-US" dirty="0"/>
              <a:t>card: 1 interface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UART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I2C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SPI: 1 controller with 2 chip selects 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I2S</a:t>
            </a:r>
            <a:r>
              <a:rPr lang="en-US" dirty="0"/>
              <a:t>: 1 controller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GPIO</a:t>
            </a:r>
            <a:r>
              <a:rPr lang="en-US" dirty="0"/>
              <a:t>: Additional 14 (with 4 capable of PWM)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149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16" y="3072452"/>
            <a:ext cx="3292061" cy="246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0842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Low-cost microcontroller including full TCP/IP </a:t>
            </a:r>
            <a:r>
              <a:rPr lang="en-US" dirty="0" smtClean="0"/>
              <a:t>stack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Produced </a:t>
            </a:r>
            <a:r>
              <a:rPr lang="en-US" dirty="0"/>
              <a:t>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CPU</a:t>
            </a:r>
            <a:r>
              <a:rPr lang="en-US" dirty="0"/>
              <a:t>: 32-bit RISC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L106 @ 80 </a:t>
            </a:r>
            <a:r>
              <a:rPr lang="en-US" dirty="0" err="1"/>
              <a:t>MHz.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RAM</a:t>
            </a:r>
            <a:r>
              <a:rPr lang="en-US" dirty="0"/>
              <a:t>: 64 kB for </a:t>
            </a:r>
            <a:r>
              <a:rPr lang="en-US" dirty="0" smtClean="0"/>
              <a:t>instructions</a:t>
            </a:r>
            <a:r>
              <a:rPr lang="en-US" dirty="0"/>
              <a:t>; 96 kB of data.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err="1" smtClean="0"/>
              <a:t>WiFi</a:t>
            </a:r>
            <a:r>
              <a:rPr lang="en-US" dirty="0"/>
              <a:t>: </a:t>
            </a:r>
            <a:r>
              <a:rPr lang="en-US" dirty="0" smtClean="0"/>
              <a:t>IEEE </a:t>
            </a:r>
            <a:r>
              <a:rPr lang="en-US" dirty="0"/>
              <a:t>802.11 b/g/n – WEP or WPA/WPA2 </a:t>
            </a:r>
            <a:r>
              <a:rPr lang="en-US" dirty="0" smtClean="0"/>
              <a:t>authentication, </a:t>
            </a:r>
            <a:r>
              <a:rPr lang="en-US" dirty="0"/>
              <a:t>or open networks.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Features: </a:t>
            </a:r>
            <a:r>
              <a:rPr lang="en-US" dirty="0"/>
              <a:t>16 GPIO pins, SPI, I2C, UART, 10-bit ADC.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0515" y="6070233"/>
            <a:ext cx="636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Courtesy</a:t>
            </a:r>
            <a:r>
              <a:rPr lang="en-US" sz="1200" dirty="0"/>
              <a:t>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apuder</a:t>
            </a:r>
            <a:r>
              <a:rPr lang="en-US" sz="1200" dirty="0"/>
              <a:t>/</a:t>
            </a:r>
            <a:r>
              <a:rPr lang="en-US" sz="1200" dirty="0" err="1"/>
              <a:t>iot</a:t>
            </a:r>
            <a:r>
              <a:rPr lang="en-US" sz="1200" dirty="0"/>
              <a:t>-workshop/blob/master/doc/</a:t>
            </a:r>
            <a:r>
              <a:rPr lang="en-US" sz="1200" dirty="0" err="1"/>
              <a:t>iot</a:t>
            </a:r>
            <a:r>
              <a:rPr lang="en-US" sz="1200" dirty="0"/>
              <a:t>-workshop-</a:t>
            </a:r>
            <a:r>
              <a:rPr lang="en-US" sz="1200" dirty="0" err="1"/>
              <a:t>slides.pdf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7" y="2162149"/>
            <a:ext cx="1338469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7" y="2647123"/>
            <a:ext cx="3455504" cy="3455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ESP32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45734"/>
            <a:ext cx="10548732" cy="44888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CPU: </a:t>
            </a:r>
            <a:r>
              <a:rPr lang="en-US" dirty="0"/>
              <a:t>240 MHz dual core </a:t>
            </a:r>
            <a:r>
              <a:rPr lang="en-US" dirty="0" err="1"/>
              <a:t>Tensilica</a:t>
            </a:r>
            <a:r>
              <a:rPr lang="en-US" dirty="0"/>
              <a:t> LX6 microcontroller with 600 </a:t>
            </a:r>
            <a:r>
              <a:rPr lang="en-US" dirty="0" smtClean="0"/>
              <a:t>DMIPS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Integrated 520 KB </a:t>
            </a:r>
            <a:r>
              <a:rPr lang="en-US" dirty="0" smtClean="0"/>
              <a:t>SRAM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Robust Design: industrial environments with an operating temperature ranging from -40°C to +</a:t>
            </a:r>
            <a:r>
              <a:rPr lang="en-US" dirty="0" smtClean="0"/>
              <a:t>125°C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2.4 </a:t>
            </a:r>
            <a:r>
              <a:rPr lang="en-US" dirty="0"/>
              <a:t>GHz Wi-Fi and Bluetooth combo </a:t>
            </a:r>
            <a:r>
              <a:rPr lang="en-US" dirty="0" smtClean="0"/>
              <a:t>chip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Ultra-Low </a:t>
            </a:r>
            <a:r>
              <a:rPr lang="en-US" dirty="0"/>
              <a:t>Power </a:t>
            </a:r>
            <a:r>
              <a:rPr lang="en-US" dirty="0" smtClean="0"/>
              <a:t>Management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Features:	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3 x </a:t>
            </a:r>
            <a:r>
              <a:rPr lang="en-US" dirty="0" smtClean="0"/>
              <a:t>UARTs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3 </a:t>
            </a:r>
            <a:r>
              <a:rPr lang="en-US" dirty="0"/>
              <a:t>x SPI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12 x ADC input channels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DAC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PWM/timer input/output available on every GPIO pin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540" y="1886021"/>
            <a:ext cx="1835426" cy="1835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71" y="3923597"/>
            <a:ext cx="2005772" cy="165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77" y="1926710"/>
            <a:ext cx="2284069" cy="180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714" y="4337247"/>
            <a:ext cx="1807537" cy="1807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58" y="1886021"/>
            <a:ext cx="2302565" cy="23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19" y="2227691"/>
            <a:ext cx="3548273" cy="275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92" y="1919909"/>
            <a:ext cx="2649300" cy="23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67" y="2524539"/>
            <a:ext cx="2254393" cy="171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883" y="4661880"/>
            <a:ext cx="2266119" cy="1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661" y="1803106"/>
            <a:ext cx="4436828" cy="4459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107095"/>
            <a:ext cx="5568563" cy="3929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Pin D2 is in output mode.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Whenever Microcontroller turns pin D2 high, LED glows.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process can be controlled from a remote location using different techniques.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LED can be replaced by a Relay which acts like a switch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</a:t>
            </a:r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780599" cy="4023360"/>
          </a:xfrm>
        </p:spPr>
        <p:txBody>
          <a:bodyPr/>
          <a:lstStyle/>
          <a:p>
            <a:r>
              <a:rPr lang="en-US" dirty="0" smtClean="0"/>
              <a:t>Pin D4 is in output mode</a:t>
            </a:r>
          </a:p>
          <a:p>
            <a:r>
              <a:rPr lang="en-US" dirty="0" smtClean="0"/>
              <a:t>Relay pins:	</a:t>
            </a:r>
          </a:p>
          <a:p>
            <a:pPr lvl="1"/>
            <a:r>
              <a:rPr lang="en-US" dirty="0" err="1" smtClean="0"/>
              <a:t>Vcc</a:t>
            </a:r>
            <a:r>
              <a:rPr lang="en-US" dirty="0" smtClean="0"/>
              <a:t>: connected to 3V3 of NodeMCU</a:t>
            </a:r>
          </a:p>
          <a:p>
            <a:pPr lvl="1"/>
            <a:r>
              <a:rPr lang="en-US" dirty="0" err="1" smtClean="0"/>
              <a:t>Gnd</a:t>
            </a:r>
            <a:r>
              <a:rPr lang="en-US" dirty="0" smtClean="0"/>
              <a:t>: connected to GND of NodeMCU</a:t>
            </a:r>
          </a:p>
          <a:p>
            <a:pPr lvl="1"/>
            <a:r>
              <a:rPr lang="en-US" dirty="0" smtClean="0"/>
              <a:t>Signal: connected to Pin D4</a:t>
            </a:r>
          </a:p>
          <a:p>
            <a:pPr lvl="1"/>
            <a:r>
              <a:rPr lang="en-US" dirty="0" smtClean="0"/>
              <a:t>NO/NC: Normally open/close (Output)</a:t>
            </a:r>
          </a:p>
          <a:p>
            <a:pPr lvl="1"/>
            <a:r>
              <a:rPr lang="en-US" dirty="0" smtClean="0"/>
              <a:t>C: Common (Output)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Output can be connected to higher voltage up to 250V.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1781241"/>
            <a:ext cx="4397966" cy="4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080881" y="272539"/>
            <a:ext cx="6074799" cy="147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/>
              <a:t>Message Queuing Telemetry </a:t>
            </a:r>
            <a:r>
              <a:rPr lang="en-US" b="1" dirty="0" smtClean="0"/>
              <a:t>Transport</a:t>
            </a:r>
            <a:r>
              <a:rPr lang="en-US" dirty="0" smtClean="0"/>
              <a:t> is </a:t>
            </a:r>
            <a:r>
              <a:rPr lang="en-US" dirty="0"/>
              <a:t>a lightweight publish/subscribe protocol with reliable bi-directional message delivery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Invented in 1999 by Andy Stanford-Clark (IBM) and Arlen Nipper. The original problem was to send sensor data from oil pipelines through a satellite link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Runs on top of TCP/IP. Both client and broker need a TCP/IP stack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Event </a:t>
            </a:r>
            <a:r>
              <a:rPr lang="en-US" dirty="0" smtClean="0"/>
              <a:t>oriented, therefore avoids polling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825946" y="3508039"/>
            <a:ext cx="2604841" cy="2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11568"/>
          </a:xfrm>
        </p:spPr>
        <p:txBody>
          <a:bodyPr/>
          <a:lstStyle/>
          <a:p>
            <a:r>
              <a:rPr lang="en-US"/>
              <a:t>Publish / Subscribe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692" y="2016125"/>
            <a:ext cx="5105400" cy="3073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2111828"/>
            <a:ext cx="5423263" cy="3853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Clients are always connected with a broker.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Both publishers and subscribers are “clients”.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client sends a message (</a:t>
            </a:r>
            <a:r>
              <a:rPr lang="en-US" b="1" dirty="0" smtClean="0"/>
              <a:t>publisher</a:t>
            </a:r>
            <a:r>
              <a:rPr lang="en-US" dirty="0" smtClean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clients receive the message (</a:t>
            </a:r>
            <a:r>
              <a:rPr lang="en-US" b="1" dirty="0" smtClean="0"/>
              <a:t>subscribers</a:t>
            </a:r>
            <a:r>
              <a:rPr lang="en-US" dirty="0" smtClean="0"/>
              <a:t>).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MQTT uses “</a:t>
            </a:r>
            <a:r>
              <a:rPr lang="en-US" b="1" dirty="0" smtClean="0"/>
              <a:t>topics</a:t>
            </a:r>
            <a:r>
              <a:rPr lang="en-US" dirty="0" smtClean="0"/>
              <a:t>” to determine which message is routed to which client.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topic is a “hierarchical structured string”.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9" y="1837136"/>
            <a:ext cx="7591580" cy="4146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7" y="1894179"/>
            <a:ext cx="4919206" cy="418930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Echo is powered by Alexa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Helps interact with devices in more intuitive way using voice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Developed </a:t>
            </a:r>
            <a:r>
              <a:rPr lang="en-US" sz="1600" dirty="0"/>
              <a:t>by </a:t>
            </a:r>
            <a:r>
              <a:rPr lang="en-US" sz="1600" dirty="0" smtClean="0"/>
              <a:t>Amazon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When you ask Alexa for something, it triggers an Alexa Skills Kit, which is often linked to AWS Lambda to execute the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7876083" y="286603"/>
            <a:ext cx="2524223" cy="132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39" y="6083485"/>
            <a:ext cx="452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https</a:t>
            </a:r>
            <a:r>
              <a:rPr lang="en-US" sz="1200" dirty="0"/>
              <a:t>://</a:t>
            </a:r>
            <a:r>
              <a:rPr lang="en-US" sz="1200" dirty="0" err="1"/>
              <a:t>www.leverege.com</a:t>
            </a:r>
            <a:r>
              <a:rPr lang="en-US" sz="1200" dirty="0"/>
              <a:t>/blogpost/</a:t>
            </a:r>
            <a:r>
              <a:rPr lang="en-US" sz="1200" dirty="0" err="1"/>
              <a:t>alexa</a:t>
            </a:r>
            <a:r>
              <a:rPr lang="en-US" sz="1200" dirty="0"/>
              <a:t>-skills-kit-tutorial</a:t>
            </a:r>
          </a:p>
        </p:txBody>
      </p:sp>
    </p:spTree>
    <p:extLst>
      <p:ext uri="{BB962C8B-B14F-4D97-AF65-F5344CB8AC3E}">
        <p14:creationId xmlns:p14="http://schemas.microsoft.com/office/powerpoint/2010/main" val="99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57868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smtClean="0"/>
              <a:t>open project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978031"/>
            <a:ext cx="6360831" cy="376016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79" y="1845733"/>
            <a:ext cx="4799937" cy="405148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Node-RED </a:t>
            </a:r>
            <a:r>
              <a:rPr lang="en-US" dirty="0" smtClean="0">
                <a:solidFill>
                  <a:schemeClr val="tx1"/>
                </a:solidFill>
              </a:rPr>
              <a:t>is a software tool for wiring together hardware devices, APIs and online services as a part of IoT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Node-RED </a:t>
            </a:r>
            <a:r>
              <a:rPr lang="en-US" dirty="0">
                <a:solidFill>
                  <a:schemeClr val="tx1"/>
                </a:solidFill>
              </a:rPr>
              <a:t>provides a browser-based flow editor, which can be used to </a:t>
            </a:r>
            <a:r>
              <a:rPr lang="en-US" dirty="0" smtClean="0">
                <a:solidFill>
                  <a:schemeClr val="tx1"/>
                </a:solidFill>
              </a:rPr>
              <a:t>create JavaScript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Elements </a:t>
            </a:r>
            <a:r>
              <a:rPr lang="en-US" dirty="0">
                <a:solidFill>
                  <a:schemeClr val="tx1"/>
                </a:solidFill>
              </a:rPr>
              <a:t>of applications can be saved or shared for re-use.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runtime is built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flows created in Node-RED are stored using </a:t>
            </a:r>
            <a:r>
              <a:rPr lang="en-US" dirty="0" smtClean="0">
                <a:solidFill>
                  <a:schemeClr val="tx1"/>
                </a:solidFill>
              </a:rPr>
              <a:t>JSON.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0482361" y="10107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6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" y="1040635"/>
            <a:ext cx="11512164" cy="484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6051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Courtesy</a:t>
            </a:r>
            <a:r>
              <a:rPr lang="en-US" sz="1000" dirty="0"/>
              <a:t>: Yuichi Kawamoto, Hiroki </a:t>
            </a:r>
            <a:r>
              <a:rPr lang="en-US" sz="1000" dirty="0" err="1"/>
              <a:t>Nishiyama</a:t>
            </a:r>
            <a:r>
              <a:rPr lang="en-US" sz="1000" dirty="0"/>
              <a:t>, </a:t>
            </a:r>
            <a:r>
              <a:rPr lang="en-US" sz="1000" dirty="0" err="1"/>
              <a:t>Nei</a:t>
            </a:r>
            <a:r>
              <a:rPr lang="en-US" sz="1000" dirty="0"/>
              <a:t> Kato, Naoko Yoshimura, and Shinichi Yamamoto</a:t>
            </a:r>
            <a:r>
              <a:rPr lang="en-US" sz="1000" dirty="0" smtClean="0"/>
              <a:t>, </a:t>
            </a:r>
            <a:r>
              <a:rPr lang="en-US" sz="1000" dirty="0"/>
              <a:t>"Internet of Things (IoT): </a:t>
            </a:r>
            <a:r>
              <a:rPr lang="en-US" sz="1000" dirty="0" smtClean="0"/>
              <a:t>Present State </a:t>
            </a:r>
            <a:r>
              <a:rPr lang="en-US" sz="1000" dirty="0"/>
              <a:t>and Future Prospects", IEICE Transactions on Information and </a:t>
            </a:r>
            <a:r>
              <a:rPr lang="en-US" sz="1000" dirty="0" smtClean="0"/>
              <a:t>Systems, Oct</a:t>
            </a:r>
            <a:r>
              <a:rPr lang="en-US" sz="1000" dirty="0"/>
              <a:t>. </a:t>
            </a:r>
            <a:r>
              <a:rPr lang="en-US" sz="1000" dirty="0" smtClean="0"/>
              <a:t>2014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20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Hands free speaker: 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Protocols: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MQTT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HTTP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SSH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222</TotalTime>
  <Words>1127</Words>
  <Application>Microsoft Macintosh PowerPoint</Application>
  <PresentationFormat>Widescreen</PresentationFormat>
  <Paragraphs>174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Courier New</vt:lpstr>
      <vt:lpstr>Mangal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Lets get into the project</vt:lpstr>
      <vt:lpstr>Raspberry Pi 3 Model B</vt:lpstr>
      <vt:lpstr>Intel Edison</vt:lpstr>
      <vt:lpstr>ESP8266</vt:lpstr>
      <vt:lpstr>ESP32</vt:lpstr>
      <vt:lpstr>SENSORS</vt:lpstr>
      <vt:lpstr>ACTUATORS</vt:lpstr>
      <vt:lpstr>Working of LED</vt:lpstr>
      <vt:lpstr>Working of Relay</vt:lpstr>
      <vt:lpstr>MQTT</vt:lpstr>
      <vt:lpstr>Publish / Subscribe</vt:lpstr>
      <vt:lpstr>Alexa</vt:lpstr>
      <vt:lpstr>Basic Examples</vt:lpstr>
      <vt:lpstr>Node-RED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28</cp:revision>
  <dcterms:created xsi:type="dcterms:W3CDTF">2017-08-12T16:38:29Z</dcterms:created>
  <dcterms:modified xsi:type="dcterms:W3CDTF">2017-08-14T02:21:54Z</dcterms:modified>
</cp:coreProperties>
</file>